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Bold"/>
      <p:regular r:id="rId17"/>
    </p:embeddedFont>
    <p:embeddedFont>
      <p:font typeface="Barlow Bold"/>
      <p:regular r:id="rId18"/>
    </p:embeddedFont>
    <p:embeddedFont>
      <p:font typeface="Barlow Bold"/>
      <p:regular r:id="rId19"/>
    </p:embeddedFont>
    <p:embeddedFont>
      <p:font typeface="Barlow Bold"/>
      <p:regular r:id="rId20"/>
    </p:embeddedFont>
    <p:embeddedFont>
      <p:font typeface="Barlow Bold"/>
      <p:regular r:id="rId21"/>
    </p:embeddedFont>
    <p:embeddedFont>
      <p:font typeface="Barlow Bold"/>
      <p:regular r:id="rId22"/>
    </p:embeddedFont>
    <p:embeddedFont>
      <p:font typeface="Barlow Bold"/>
      <p:regular r:id="rId23"/>
    </p:embeddedFont>
    <p:embeddedFont>
      <p:font typeface="Barlow Bold"/>
      <p:regular r:id="rId24"/>
    </p:embeddedFont>
    <p:embeddedFont>
      <p:font typeface="Barlow Bold"/>
      <p:regular r:id="rId25"/>
    </p:embeddedFont>
    <p:embeddedFont>
      <p:font typeface="Barlow Bold"/>
      <p:regular r:id="rId26"/>
    </p:embeddedFont>
    <p:embeddedFont>
      <p:font typeface="Barlow Bold"/>
      <p:regular r:id="rId27"/>
    </p:embeddedFont>
    <p:embeddedFont>
      <p:font typeface="Barlow Bold"/>
      <p:regular r:id="rId28"/>
    </p:embeddedFont>
    <p:embeddedFont>
      <p:font typeface="Barlow Bold"/>
      <p:regular r:id="rId29"/>
    </p:embeddedFont>
    <p:embeddedFont>
      <p:font typeface="Barlow Bold"/>
      <p:regular r:id="rId30"/>
    </p:embeddedFont>
    <p:embeddedFont>
      <p:font typeface="Barlow Bold"/>
      <p:regular r:id="rId31"/>
    </p:embeddedFont>
    <p:embeddedFont>
      <p:font typeface="Barlow Bold"/>
      <p:regular r:id="rId32"/>
    </p:embeddedFont>
    <p:embeddedFont>
      <p:font typeface="Barlow Bold"/>
      <p:regular r:id="rId33"/>
    </p:embeddedFont>
    <p:embeddedFont>
      <p:font typeface="Barlow Bold"/>
      <p:regular r:id="rId34"/>
    </p:embeddedFont>
    <p:embeddedFont>
      <p:font typeface="Montserrat"/>
      <p:regular r:id="rId35"/>
    </p:embeddedFont>
    <p:embeddedFont>
      <p:font typeface="Montserrat"/>
      <p:regular r:id="rId36"/>
    </p:embeddedFont>
    <p:embeddedFont>
      <p:font typeface="Montserrat"/>
      <p:regular r:id="rId37"/>
    </p:embeddedFont>
    <p:embeddedFont>
      <p:font typeface="Montserrat"/>
      <p:regular r:id="rId38"/>
    </p:embeddedFont>
    <p:embeddedFont>
      <p:font typeface="Montserrat"/>
      <p:regular r:id="rId39"/>
    </p:embeddedFont>
    <p:embeddedFont>
      <p:font typeface="Montserrat"/>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 Id="rId25" Type="http://schemas.openxmlformats.org/officeDocument/2006/relationships/font" Target="fonts/font9.fntdata"/><Relationship Id="rId26" Type="http://schemas.openxmlformats.org/officeDocument/2006/relationships/font" Target="fonts/font10.fntdata"/><Relationship Id="rId27" Type="http://schemas.openxmlformats.org/officeDocument/2006/relationships/font" Target="fonts/font11.fntdata"/><Relationship Id="rId28" Type="http://schemas.openxmlformats.org/officeDocument/2006/relationships/font" Target="fonts/font12.fntdata"/><Relationship Id="rId29" Type="http://schemas.openxmlformats.org/officeDocument/2006/relationships/font" Target="fonts/font13.fntdata"/><Relationship Id="rId30" Type="http://schemas.openxmlformats.org/officeDocument/2006/relationships/font" Target="fonts/font14.fntdata"/><Relationship Id="rId31" Type="http://schemas.openxmlformats.org/officeDocument/2006/relationships/font" Target="fonts/font15.fntdata"/><Relationship Id="rId32" Type="http://schemas.openxmlformats.org/officeDocument/2006/relationships/font" Target="fonts/font16.fntdata"/><Relationship Id="rId33" Type="http://schemas.openxmlformats.org/officeDocument/2006/relationships/font" Target="fonts/font17.fntdata"/><Relationship Id="rId34" Type="http://schemas.openxmlformats.org/officeDocument/2006/relationships/font" Target="fonts/font18.fntdata"/><Relationship Id="rId35" Type="http://schemas.openxmlformats.org/officeDocument/2006/relationships/font" Target="fonts/font19.fntdata"/><Relationship Id="rId36" Type="http://schemas.openxmlformats.org/officeDocument/2006/relationships/font" Target="fonts/font20.fntdata"/><Relationship Id="rId37" Type="http://schemas.openxmlformats.org/officeDocument/2006/relationships/font" Target="fonts/font21.fntdata"/><Relationship Id="rId38" Type="http://schemas.openxmlformats.org/officeDocument/2006/relationships/font" Target="fonts/font22.fntdata"/><Relationship Id="rId39" Type="http://schemas.openxmlformats.org/officeDocument/2006/relationships/font" Target="fonts/font23.fntdata"/><Relationship Id="rId40"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733306"/>
            <a:ext cx="3898225" cy="487204"/>
          </a:xfrm>
          <a:prstGeom prst="rect">
            <a:avLst/>
          </a:prstGeom>
          <a:noFill/>
          <a:ln/>
        </p:spPr>
        <p:txBody>
          <a:bodyPr wrap="none" lIns="0" tIns="0" rIns="0" bIns="0" rtlCol="0" anchor="t"/>
          <a:lstStyle/>
          <a:p>
            <a:pPr indent="0" marL="0">
              <a:lnSpc>
                <a:spcPts val="3800"/>
              </a:lnSpc>
              <a:buNone/>
            </a:pPr>
            <a:r>
              <a:rPr lang="en-US" sz="3050" b="1" dirty="0">
                <a:solidFill>
                  <a:srgbClr val="9998FF"/>
                </a:solidFill>
                <a:latin typeface="Barlow Bold" pitchFamily="34" charset="0"/>
                <a:ea typeface="Barlow Bold" pitchFamily="34" charset="-122"/>
                <a:cs typeface="Barlow Bold" pitchFamily="34" charset="-120"/>
              </a:rPr>
              <a:t>Title Slide</a:t>
            </a:r>
            <a:endParaRPr lang="en-US" sz="3050" dirty="0"/>
          </a:p>
        </p:txBody>
      </p:sp>
      <p:pic>
        <p:nvPicPr>
          <p:cNvPr id="3" name="Image 0" descr="preencoded.png">    </p:cNvPr>
          <p:cNvPicPr>
            <a:picLocks noChangeAspect="1"/>
          </p:cNvPicPr>
          <p:nvPr/>
        </p:nvPicPr>
        <p:blipFill>
          <a:blip r:embed="rId1"/>
          <a:stretch>
            <a:fillRect/>
          </a:stretch>
        </p:blipFill>
        <p:spPr>
          <a:xfrm>
            <a:off x="864037" y="1714262"/>
            <a:ext cx="6172200" cy="3814643"/>
          </a:xfrm>
          <a:prstGeom prst="rect">
            <a:avLst/>
          </a:prstGeom>
        </p:spPr>
      </p:pic>
      <p:sp>
        <p:nvSpPr>
          <p:cNvPr id="4" name="Text 1"/>
          <p:cNvSpPr/>
          <p:nvPr/>
        </p:nvSpPr>
        <p:spPr>
          <a:xfrm>
            <a:off x="864037" y="5837515"/>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Project Title</a:t>
            </a:r>
            <a:endParaRPr lang="en-US" sz="2550" dirty="0"/>
          </a:p>
        </p:txBody>
      </p:sp>
      <p:sp>
        <p:nvSpPr>
          <p:cNvPr id="5" name="Text 2"/>
          <p:cNvSpPr/>
          <p:nvPr/>
        </p:nvSpPr>
        <p:spPr>
          <a:xfrm>
            <a:off x="864037" y="6391632"/>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Reducing Child Mortality: Data-Driven Strategies for Achieving SDG 3</a:t>
            </a:r>
            <a:endParaRPr lang="en-US" sz="1900" dirty="0"/>
          </a:p>
        </p:txBody>
      </p:sp>
      <p:sp>
        <p:nvSpPr>
          <p:cNvPr id="6" name="Shape 3"/>
          <p:cNvSpPr/>
          <p:nvPr/>
        </p:nvSpPr>
        <p:spPr>
          <a:xfrm>
            <a:off x="864037" y="7082790"/>
            <a:ext cx="394930" cy="394930"/>
          </a:xfrm>
          <a:prstGeom prst="roundRect">
            <a:avLst>
              <a:gd name="adj" fmla="val 231511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71657" y="7090410"/>
            <a:ext cx="379690" cy="379690"/>
          </a:xfrm>
          <a:prstGeom prst="rect">
            <a:avLst/>
          </a:prstGeom>
        </p:spPr>
      </p:pic>
      <p:sp>
        <p:nvSpPr>
          <p:cNvPr id="8" name="Text 4"/>
          <p:cNvSpPr/>
          <p:nvPr/>
        </p:nvSpPr>
        <p:spPr>
          <a:xfrm>
            <a:off x="1382316" y="7064335"/>
            <a:ext cx="3872746" cy="431959"/>
          </a:xfrm>
          <a:prstGeom prst="rect">
            <a:avLst/>
          </a:prstGeom>
          <a:noFill/>
          <a:ln/>
        </p:spPr>
        <p:txBody>
          <a:bodyPr wrap="none" lIns="0" tIns="0" rIns="0" bIns="0" rtlCol="0" anchor="t"/>
          <a:lstStyle/>
          <a:p>
            <a:pPr algn="l" indent="0" marL="0">
              <a:lnSpc>
                <a:spcPts val="3400"/>
              </a:lnSpc>
              <a:buNone/>
            </a:pPr>
            <a:r>
              <a:rPr lang="en-US" sz="2400" b="1" dirty="0">
                <a:solidFill>
                  <a:srgbClr val="EEEFF5"/>
                </a:solidFill>
                <a:latin typeface="Montserrat Bold" pitchFamily="34" charset="0"/>
                <a:ea typeface="Montserrat Bold" pitchFamily="34" charset="-122"/>
                <a:cs typeface="Montserrat Bold" pitchFamily="34" charset="-120"/>
              </a:rPr>
              <a:t>by Mitchelle Musarurwa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3708678"/>
            <a:ext cx="6497003" cy="812125"/>
          </a:xfrm>
          <a:prstGeom prst="rect">
            <a:avLst/>
          </a:prstGeom>
          <a:noFill/>
          <a:ln/>
        </p:spPr>
        <p:txBody>
          <a:bodyPr wrap="none" lIns="0" tIns="0" rIns="0" bIns="0" rtlCol="0" anchor="t"/>
          <a:lstStyle/>
          <a:p>
            <a:pPr indent="0" marL="0">
              <a:lnSpc>
                <a:spcPts val="6350"/>
              </a:lnSpc>
              <a:buNone/>
            </a:pPr>
            <a:endParaRPr lang="en-US" sz="5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52619"/>
            <a:ext cx="3898225" cy="487204"/>
          </a:xfrm>
          <a:prstGeom prst="rect">
            <a:avLst/>
          </a:prstGeom>
          <a:noFill/>
          <a:ln/>
        </p:spPr>
        <p:txBody>
          <a:bodyPr wrap="none" lIns="0" tIns="0" rIns="0" bIns="0" rtlCol="0" anchor="t"/>
          <a:lstStyle/>
          <a:p>
            <a:pPr indent="0" marL="0">
              <a:lnSpc>
                <a:spcPts val="3800"/>
              </a:lnSpc>
              <a:buNone/>
            </a:pPr>
            <a:r>
              <a:rPr lang="en-US" sz="3050" b="1" dirty="0">
                <a:solidFill>
                  <a:srgbClr val="9998FF"/>
                </a:solidFill>
                <a:latin typeface="Barlow Bold" pitchFamily="34" charset="0"/>
                <a:ea typeface="Barlow Bold" pitchFamily="34" charset="-122"/>
                <a:cs typeface="Barlow Bold" pitchFamily="34" charset="-120"/>
              </a:rPr>
              <a:t>Problem Statement</a:t>
            </a:r>
            <a:endParaRPr lang="en-US" sz="3050" dirty="0"/>
          </a:p>
        </p:txBody>
      </p:sp>
      <p:pic>
        <p:nvPicPr>
          <p:cNvPr id="3" name="Image 0" descr="preencoded.png">    </p:cNvPr>
          <p:cNvPicPr>
            <a:picLocks noChangeAspect="1"/>
          </p:cNvPicPr>
          <p:nvPr/>
        </p:nvPicPr>
        <p:blipFill>
          <a:blip r:embed="rId1"/>
          <a:stretch>
            <a:fillRect/>
          </a:stretch>
        </p:blipFill>
        <p:spPr>
          <a:xfrm>
            <a:off x="864037" y="1933575"/>
            <a:ext cx="4053840" cy="2505432"/>
          </a:xfrm>
          <a:prstGeom prst="rect">
            <a:avLst/>
          </a:prstGeom>
        </p:spPr>
      </p:pic>
      <p:sp>
        <p:nvSpPr>
          <p:cNvPr id="4" name="Text 1"/>
          <p:cNvSpPr/>
          <p:nvPr/>
        </p:nvSpPr>
        <p:spPr>
          <a:xfrm>
            <a:off x="864037" y="4747617"/>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Global Child Mortality</a:t>
            </a:r>
            <a:endParaRPr lang="en-US" sz="2550" dirty="0"/>
          </a:p>
        </p:txBody>
      </p:sp>
      <p:sp>
        <p:nvSpPr>
          <p:cNvPr id="5" name="Text 2"/>
          <p:cNvSpPr/>
          <p:nvPr/>
        </p:nvSpPr>
        <p:spPr>
          <a:xfrm>
            <a:off x="864037" y="5301734"/>
            <a:ext cx="4053840" cy="1975247"/>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Globally, child mortality remains a significant issue, with high rates of infant, under-five, and neonatal deaths in many countries.</a:t>
            </a:r>
            <a:endParaRPr lang="en-US" sz="1900" dirty="0"/>
          </a:p>
        </p:txBody>
      </p:sp>
      <p:pic>
        <p:nvPicPr>
          <p:cNvPr id="6" name="Image 1" descr="preencoded.png">    </p:cNvPr>
          <p:cNvPicPr>
            <a:picLocks noChangeAspect="1"/>
          </p:cNvPicPr>
          <p:nvPr/>
        </p:nvPicPr>
        <p:blipFill>
          <a:blip r:embed="rId2"/>
          <a:stretch>
            <a:fillRect/>
          </a:stretch>
        </p:blipFill>
        <p:spPr>
          <a:xfrm>
            <a:off x="5288161" y="1933575"/>
            <a:ext cx="4053959" cy="2505432"/>
          </a:xfrm>
          <a:prstGeom prst="rect">
            <a:avLst/>
          </a:prstGeom>
        </p:spPr>
      </p:pic>
      <p:sp>
        <p:nvSpPr>
          <p:cNvPr id="7" name="Text 3"/>
          <p:cNvSpPr/>
          <p:nvPr/>
        </p:nvSpPr>
        <p:spPr>
          <a:xfrm>
            <a:off x="5288161" y="4747617"/>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Preventable Deaths</a:t>
            </a:r>
            <a:endParaRPr lang="en-US" sz="2550" dirty="0"/>
          </a:p>
        </p:txBody>
      </p:sp>
      <p:sp>
        <p:nvSpPr>
          <p:cNvPr id="8" name="Text 4"/>
          <p:cNvSpPr/>
          <p:nvPr/>
        </p:nvSpPr>
        <p:spPr>
          <a:xfrm>
            <a:off x="5288161" y="5301734"/>
            <a:ext cx="4053959"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These deaths are preventable, and many regions are not on track to meet the SDG target of reducing child mortality.</a:t>
            </a:r>
            <a:endParaRPr lang="en-US" sz="1900" dirty="0"/>
          </a:p>
        </p:txBody>
      </p:sp>
      <p:pic>
        <p:nvPicPr>
          <p:cNvPr id="9" name="Image 2" descr="preencoded.png">    </p:cNvPr>
          <p:cNvPicPr>
            <a:picLocks noChangeAspect="1"/>
          </p:cNvPicPr>
          <p:nvPr/>
        </p:nvPicPr>
        <p:blipFill>
          <a:blip r:embed="rId3"/>
          <a:stretch>
            <a:fillRect/>
          </a:stretch>
        </p:blipFill>
        <p:spPr>
          <a:xfrm>
            <a:off x="9712404" y="1933575"/>
            <a:ext cx="4053840" cy="2505432"/>
          </a:xfrm>
          <a:prstGeom prst="rect">
            <a:avLst/>
          </a:prstGeom>
        </p:spPr>
      </p:pic>
      <p:sp>
        <p:nvSpPr>
          <p:cNvPr id="10" name="Text 5"/>
          <p:cNvSpPr/>
          <p:nvPr/>
        </p:nvSpPr>
        <p:spPr>
          <a:xfrm>
            <a:off x="9712404" y="4747617"/>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Focus Areas</a:t>
            </a:r>
            <a:endParaRPr lang="en-US" sz="2550" dirty="0"/>
          </a:p>
        </p:txBody>
      </p:sp>
      <p:sp>
        <p:nvSpPr>
          <p:cNvPr id="11" name="Text 6"/>
          <p:cNvSpPr/>
          <p:nvPr/>
        </p:nvSpPr>
        <p:spPr>
          <a:xfrm>
            <a:off x="9712404" y="5301734"/>
            <a:ext cx="4053840" cy="118514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Focus Areas: Infant mortality, under-five mortality, and neonatal mortality.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6882" y="675799"/>
            <a:ext cx="7610237" cy="1441847"/>
          </a:xfrm>
          <a:prstGeom prst="rect">
            <a:avLst/>
          </a:prstGeom>
          <a:noFill/>
          <a:ln/>
        </p:spPr>
        <p:txBody>
          <a:bodyPr wrap="square" lIns="0" tIns="0" rIns="0" bIns="0" rtlCol="0" anchor="t"/>
          <a:lstStyle/>
          <a:p>
            <a:pPr indent="0" marL="0">
              <a:lnSpc>
                <a:spcPts val="5650"/>
              </a:lnSpc>
              <a:buNone/>
            </a:pPr>
            <a:r>
              <a:rPr lang="en-US" sz="4500" b="1" dirty="0">
                <a:solidFill>
                  <a:srgbClr val="9998FF"/>
                </a:solidFill>
                <a:latin typeface="Barlow Bold" pitchFamily="34" charset="0"/>
                <a:ea typeface="Barlow Bold" pitchFamily="34" charset="-122"/>
                <a:cs typeface="Barlow Bold" pitchFamily="34" charset="-120"/>
              </a:rPr>
              <a:t>SDG 3: Good Health and Well-being</a:t>
            </a:r>
            <a:endParaRPr lang="en-US" sz="4500" dirty="0"/>
          </a:p>
        </p:txBody>
      </p:sp>
      <p:sp>
        <p:nvSpPr>
          <p:cNvPr id="4" name="Shape 1"/>
          <p:cNvSpPr/>
          <p:nvPr/>
        </p:nvSpPr>
        <p:spPr>
          <a:xfrm>
            <a:off x="766882" y="2692718"/>
            <a:ext cx="383381" cy="383381"/>
          </a:xfrm>
          <a:prstGeom prst="roundRect">
            <a:avLst>
              <a:gd name="adj" fmla="val 51444"/>
            </a:avLst>
          </a:prstGeom>
          <a:solidFill>
            <a:srgbClr val="282C32"/>
          </a:solidFill>
          <a:ln/>
          <a:effectLst>
            <a:outerShdw sx="100000" sy="100000" kx="0" ky="0" algn="bl" rotWithShape="0" blurRad="54610" dist="26670" dir="13500000">
              <a:srgbClr val="ffffff">
                <a:alpha val="10000"/>
              </a:srgbClr>
            </a:outerShdw>
          </a:effectLst>
        </p:spPr>
      </p:sp>
      <p:sp>
        <p:nvSpPr>
          <p:cNvPr id="5" name="Text 2"/>
          <p:cNvSpPr/>
          <p:nvPr/>
        </p:nvSpPr>
        <p:spPr>
          <a:xfrm>
            <a:off x="1369338" y="2692718"/>
            <a:ext cx="2883337" cy="360402"/>
          </a:xfrm>
          <a:prstGeom prst="rect">
            <a:avLst/>
          </a:prstGeom>
          <a:noFill/>
          <a:ln/>
        </p:spPr>
        <p:txBody>
          <a:bodyPr wrap="none" lIns="0" tIns="0" rIns="0" bIns="0" rtlCol="0" anchor="t"/>
          <a:lstStyle/>
          <a:p>
            <a:pPr indent="0" marL="0">
              <a:lnSpc>
                <a:spcPts val="2800"/>
              </a:lnSpc>
              <a:buNone/>
            </a:pPr>
            <a:r>
              <a:rPr lang="en-US" sz="2250" b="1" dirty="0">
                <a:solidFill>
                  <a:srgbClr val="EEEFF5"/>
                </a:solidFill>
                <a:latin typeface="Barlow Bold" pitchFamily="34" charset="0"/>
                <a:ea typeface="Barlow Bold" pitchFamily="34" charset="-122"/>
                <a:cs typeface="Barlow Bold" pitchFamily="34" charset="-120"/>
              </a:rPr>
              <a:t>Goal</a:t>
            </a:r>
            <a:endParaRPr lang="en-US" sz="2250" dirty="0"/>
          </a:p>
        </p:txBody>
      </p:sp>
      <p:sp>
        <p:nvSpPr>
          <p:cNvPr id="6" name="Text 3"/>
          <p:cNvSpPr/>
          <p:nvPr/>
        </p:nvSpPr>
        <p:spPr>
          <a:xfrm>
            <a:off x="1369338" y="3184565"/>
            <a:ext cx="7007781" cy="350639"/>
          </a:xfrm>
          <a:prstGeom prst="rect">
            <a:avLst/>
          </a:prstGeom>
          <a:noFill/>
          <a:ln/>
        </p:spPr>
        <p:txBody>
          <a:bodyPr wrap="none" lIns="0" tIns="0" rIns="0" bIns="0" rtlCol="0" anchor="t"/>
          <a:lstStyle/>
          <a:p>
            <a:pPr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Ensure healthy lives and promote well-being for all at all ages.</a:t>
            </a:r>
            <a:endParaRPr lang="en-US" sz="1700" dirty="0"/>
          </a:p>
        </p:txBody>
      </p:sp>
      <p:sp>
        <p:nvSpPr>
          <p:cNvPr id="7" name="Shape 4"/>
          <p:cNvSpPr/>
          <p:nvPr/>
        </p:nvSpPr>
        <p:spPr>
          <a:xfrm>
            <a:off x="766882" y="4000738"/>
            <a:ext cx="383381" cy="383381"/>
          </a:xfrm>
          <a:prstGeom prst="roundRect">
            <a:avLst>
              <a:gd name="adj" fmla="val 51444"/>
            </a:avLst>
          </a:prstGeom>
          <a:solidFill>
            <a:srgbClr val="282C32"/>
          </a:solidFill>
          <a:ln/>
          <a:effectLst>
            <a:outerShdw sx="100000" sy="100000" kx="0" ky="0" algn="bl" rotWithShape="0" blurRad="54610" dist="26670" dir="13500000">
              <a:srgbClr val="ffffff">
                <a:alpha val="10000"/>
              </a:srgbClr>
            </a:outerShdw>
          </a:effectLst>
        </p:spPr>
      </p:sp>
      <p:sp>
        <p:nvSpPr>
          <p:cNvPr id="8" name="Text 5"/>
          <p:cNvSpPr/>
          <p:nvPr/>
        </p:nvSpPr>
        <p:spPr>
          <a:xfrm>
            <a:off x="1369338" y="4000738"/>
            <a:ext cx="2883337" cy="360402"/>
          </a:xfrm>
          <a:prstGeom prst="rect">
            <a:avLst/>
          </a:prstGeom>
          <a:noFill/>
          <a:ln/>
        </p:spPr>
        <p:txBody>
          <a:bodyPr wrap="none" lIns="0" tIns="0" rIns="0" bIns="0" rtlCol="0" anchor="t"/>
          <a:lstStyle/>
          <a:p>
            <a:pPr indent="0" marL="0">
              <a:lnSpc>
                <a:spcPts val="2800"/>
              </a:lnSpc>
              <a:buNone/>
            </a:pPr>
            <a:r>
              <a:rPr lang="en-US" sz="2250" b="1" dirty="0">
                <a:solidFill>
                  <a:srgbClr val="EEEFF5"/>
                </a:solidFill>
                <a:latin typeface="Barlow Bold" pitchFamily="34" charset="0"/>
                <a:ea typeface="Barlow Bold" pitchFamily="34" charset="-122"/>
                <a:cs typeface="Barlow Bold" pitchFamily="34" charset="-120"/>
              </a:rPr>
              <a:t>Specific Target</a:t>
            </a:r>
            <a:endParaRPr lang="en-US" sz="2250" dirty="0"/>
          </a:p>
        </p:txBody>
      </p:sp>
      <p:sp>
        <p:nvSpPr>
          <p:cNvPr id="9" name="Text 6"/>
          <p:cNvSpPr/>
          <p:nvPr/>
        </p:nvSpPr>
        <p:spPr>
          <a:xfrm>
            <a:off x="1369338" y="4492585"/>
            <a:ext cx="7007781" cy="1753195"/>
          </a:xfrm>
          <a:prstGeom prst="rect">
            <a:avLst/>
          </a:prstGeom>
          <a:noFill/>
          <a:ln/>
        </p:spPr>
        <p:txBody>
          <a:bodyPr wrap="square" lIns="0" tIns="0" rIns="0" bIns="0" rtlCol="0" anchor="t"/>
          <a:lstStyle/>
          <a:p>
            <a:pPr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By 2030, end preventable deaths of newborns and children under 5 years of age, with all countries aiming to reduce neonatal mortality to at least as low as 12 per 1,000 live births and under-5 mortality to at least as low as 25 per 1,000 live births.</a:t>
            </a:r>
            <a:endParaRPr lang="en-US" sz="1700" dirty="0"/>
          </a:p>
        </p:txBody>
      </p:sp>
      <p:sp>
        <p:nvSpPr>
          <p:cNvPr id="10" name="Shape 7"/>
          <p:cNvSpPr/>
          <p:nvPr/>
        </p:nvSpPr>
        <p:spPr>
          <a:xfrm>
            <a:off x="766882" y="6711315"/>
            <a:ext cx="383381" cy="383381"/>
          </a:xfrm>
          <a:prstGeom prst="roundRect">
            <a:avLst>
              <a:gd name="adj" fmla="val 51444"/>
            </a:avLst>
          </a:prstGeom>
          <a:solidFill>
            <a:srgbClr val="282C32"/>
          </a:solidFill>
          <a:ln/>
          <a:effectLst>
            <a:outerShdw sx="100000" sy="100000" kx="0" ky="0" algn="bl" rotWithShape="0" blurRad="54610" dist="26670" dir="13500000">
              <a:srgbClr val="ffffff">
                <a:alpha val="10000"/>
              </a:srgbClr>
            </a:outerShdw>
          </a:effectLst>
        </p:spPr>
      </p:sp>
      <p:sp>
        <p:nvSpPr>
          <p:cNvPr id="11" name="Text 8"/>
          <p:cNvSpPr/>
          <p:nvPr/>
        </p:nvSpPr>
        <p:spPr>
          <a:xfrm>
            <a:off x="1369338" y="6711315"/>
            <a:ext cx="2883337" cy="360402"/>
          </a:xfrm>
          <a:prstGeom prst="rect">
            <a:avLst/>
          </a:prstGeom>
          <a:noFill/>
          <a:ln/>
        </p:spPr>
        <p:txBody>
          <a:bodyPr wrap="none" lIns="0" tIns="0" rIns="0" bIns="0" rtlCol="0" anchor="t"/>
          <a:lstStyle/>
          <a:p>
            <a:pPr indent="0" marL="0">
              <a:lnSpc>
                <a:spcPts val="2800"/>
              </a:lnSpc>
              <a:buNone/>
            </a:pPr>
            <a:r>
              <a:rPr lang="en-US" sz="2250" b="1" dirty="0">
                <a:solidFill>
                  <a:srgbClr val="EEEFF5"/>
                </a:solidFill>
                <a:latin typeface="Barlow Bold" pitchFamily="34" charset="0"/>
                <a:ea typeface="Barlow Bold" pitchFamily="34" charset="-122"/>
                <a:cs typeface="Barlow Bold" pitchFamily="34" charset="-120"/>
              </a:rPr>
              <a:t>Progress</a:t>
            </a:r>
            <a:endParaRPr lang="en-US" sz="2250" dirty="0"/>
          </a:p>
        </p:txBody>
      </p:sp>
      <p:sp>
        <p:nvSpPr>
          <p:cNvPr id="12" name="Text 9"/>
          <p:cNvSpPr/>
          <p:nvPr/>
        </p:nvSpPr>
        <p:spPr>
          <a:xfrm>
            <a:off x="1369338" y="7203162"/>
            <a:ext cx="7007781" cy="350639"/>
          </a:xfrm>
          <a:prstGeom prst="rect">
            <a:avLst/>
          </a:prstGeom>
          <a:noFill/>
          <a:ln/>
        </p:spPr>
        <p:txBody>
          <a:bodyPr wrap="none" lIns="0" tIns="0" rIns="0" bIns="0" rtlCol="0" anchor="t"/>
          <a:lstStyle/>
          <a:p>
            <a:pPr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Current progress is insufficient in many parts of the world.</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150144"/>
            <a:ext cx="3898225" cy="487204"/>
          </a:xfrm>
          <a:prstGeom prst="rect">
            <a:avLst/>
          </a:prstGeom>
          <a:noFill/>
          <a:ln/>
        </p:spPr>
        <p:txBody>
          <a:bodyPr wrap="none" lIns="0" tIns="0" rIns="0" bIns="0" rtlCol="0" anchor="t"/>
          <a:lstStyle/>
          <a:p>
            <a:pPr indent="0" marL="0">
              <a:lnSpc>
                <a:spcPts val="3800"/>
              </a:lnSpc>
              <a:buNone/>
            </a:pPr>
            <a:r>
              <a:rPr lang="en-US" sz="3050" b="1" dirty="0">
                <a:solidFill>
                  <a:srgbClr val="9998FF"/>
                </a:solidFill>
                <a:latin typeface="Barlow Bold" pitchFamily="34" charset="0"/>
                <a:ea typeface="Barlow Bold" pitchFamily="34" charset="-122"/>
                <a:cs typeface="Barlow Bold" pitchFamily="34" charset="-120"/>
              </a:rPr>
              <a:t>Data-Driven Approach</a:t>
            </a:r>
            <a:endParaRPr lang="en-US" sz="3050" dirty="0"/>
          </a:p>
        </p:txBody>
      </p:sp>
      <p:pic>
        <p:nvPicPr>
          <p:cNvPr id="3" name="Image 0" descr="preencoded.png">    </p:cNvPr>
          <p:cNvPicPr>
            <a:picLocks noChangeAspect="1"/>
          </p:cNvPicPr>
          <p:nvPr/>
        </p:nvPicPr>
        <p:blipFill>
          <a:blip r:embed="rId1"/>
          <a:stretch>
            <a:fillRect/>
          </a:stretch>
        </p:blipFill>
        <p:spPr>
          <a:xfrm>
            <a:off x="864037" y="2131100"/>
            <a:ext cx="4053840" cy="2505432"/>
          </a:xfrm>
          <a:prstGeom prst="rect">
            <a:avLst/>
          </a:prstGeom>
        </p:spPr>
      </p:pic>
      <p:sp>
        <p:nvSpPr>
          <p:cNvPr id="4" name="Text 1"/>
          <p:cNvSpPr/>
          <p:nvPr/>
        </p:nvSpPr>
        <p:spPr>
          <a:xfrm>
            <a:off x="864037" y="4945142"/>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Data Source</a:t>
            </a:r>
            <a:endParaRPr lang="en-US" sz="2550" dirty="0"/>
          </a:p>
        </p:txBody>
      </p:sp>
      <p:sp>
        <p:nvSpPr>
          <p:cNvPr id="5" name="Text 2"/>
          <p:cNvSpPr/>
          <p:nvPr/>
        </p:nvSpPr>
        <p:spPr>
          <a:xfrm>
            <a:off x="864037" y="5499259"/>
            <a:ext cx="4053840"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Global datasets tracking infant, neonatal, and under-five mortality across various countries.</a:t>
            </a:r>
            <a:endParaRPr lang="en-US" sz="1900" dirty="0"/>
          </a:p>
        </p:txBody>
      </p:sp>
      <p:pic>
        <p:nvPicPr>
          <p:cNvPr id="6" name="Image 1" descr="preencoded.png">    </p:cNvPr>
          <p:cNvPicPr>
            <a:picLocks noChangeAspect="1"/>
          </p:cNvPicPr>
          <p:nvPr/>
        </p:nvPicPr>
        <p:blipFill>
          <a:blip r:embed="rId2"/>
          <a:stretch>
            <a:fillRect/>
          </a:stretch>
        </p:blipFill>
        <p:spPr>
          <a:xfrm>
            <a:off x="5288161" y="2131100"/>
            <a:ext cx="4053959" cy="2505432"/>
          </a:xfrm>
          <a:prstGeom prst="rect">
            <a:avLst/>
          </a:prstGeom>
        </p:spPr>
      </p:pic>
      <p:sp>
        <p:nvSpPr>
          <p:cNvPr id="7" name="Text 3"/>
          <p:cNvSpPr/>
          <p:nvPr/>
        </p:nvSpPr>
        <p:spPr>
          <a:xfrm>
            <a:off x="5288161" y="4945142"/>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Purpose</a:t>
            </a:r>
            <a:endParaRPr lang="en-US" sz="2550" dirty="0"/>
          </a:p>
        </p:txBody>
      </p:sp>
      <p:sp>
        <p:nvSpPr>
          <p:cNvPr id="8" name="Text 4"/>
          <p:cNvSpPr/>
          <p:nvPr/>
        </p:nvSpPr>
        <p:spPr>
          <a:xfrm>
            <a:off x="5288161" y="5499259"/>
            <a:ext cx="4053959"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Analyze trends, identify high-risk regions, and measure the impact of healthcare interventions.</a:t>
            </a:r>
            <a:endParaRPr lang="en-US" sz="1900" dirty="0"/>
          </a:p>
        </p:txBody>
      </p:sp>
      <p:pic>
        <p:nvPicPr>
          <p:cNvPr id="9" name="Image 2" descr="preencoded.png">    </p:cNvPr>
          <p:cNvPicPr>
            <a:picLocks noChangeAspect="1"/>
          </p:cNvPicPr>
          <p:nvPr/>
        </p:nvPicPr>
        <p:blipFill>
          <a:blip r:embed="rId3"/>
          <a:stretch>
            <a:fillRect/>
          </a:stretch>
        </p:blipFill>
        <p:spPr>
          <a:xfrm>
            <a:off x="9712404" y="2131100"/>
            <a:ext cx="4053840" cy="2505432"/>
          </a:xfrm>
          <a:prstGeom prst="rect">
            <a:avLst/>
          </a:prstGeom>
        </p:spPr>
      </p:pic>
      <p:sp>
        <p:nvSpPr>
          <p:cNvPr id="10" name="Text 5"/>
          <p:cNvSpPr/>
          <p:nvPr/>
        </p:nvSpPr>
        <p:spPr>
          <a:xfrm>
            <a:off x="9712404" y="4945142"/>
            <a:ext cx="3248501"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Tools Used</a:t>
            </a:r>
            <a:endParaRPr lang="en-US" sz="2550" dirty="0"/>
          </a:p>
        </p:txBody>
      </p:sp>
      <p:sp>
        <p:nvSpPr>
          <p:cNvPr id="11" name="Text 6"/>
          <p:cNvSpPr/>
          <p:nvPr/>
        </p:nvSpPr>
        <p:spPr>
          <a:xfrm>
            <a:off x="9712404" y="5499259"/>
            <a:ext cx="4053840" cy="118514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SQL, MySQL for data storage and analysis, and visualization tools for insights.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288852"/>
            <a:ext cx="4529376" cy="487204"/>
          </a:xfrm>
          <a:prstGeom prst="rect">
            <a:avLst/>
          </a:prstGeom>
          <a:noFill/>
          <a:ln/>
        </p:spPr>
        <p:txBody>
          <a:bodyPr wrap="none" lIns="0" tIns="0" rIns="0" bIns="0" rtlCol="0" anchor="t"/>
          <a:lstStyle/>
          <a:p>
            <a:pPr indent="0" marL="0">
              <a:lnSpc>
                <a:spcPts val="3800"/>
              </a:lnSpc>
              <a:buNone/>
            </a:pPr>
            <a:r>
              <a:rPr lang="en-US" sz="3050" b="1" dirty="0">
                <a:solidFill>
                  <a:srgbClr val="9998FF"/>
                </a:solidFill>
                <a:latin typeface="Barlow Bold" pitchFamily="34" charset="0"/>
                <a:ea typeface="Barlow Bold" pitchFamily="34" charset="-122"/>
                <a:cs typeface="Barlow Bold" pitchFamily="34" charset="-120"/>
              </a:rPr>
              <a:t>Key Insights from the Data</a:t>
            </a:r>
            <a:endParaRPr lang="en-US" sz="3050" dirty="0"/>
          </a:p>
        </p:txBody>
      </p:sp>
      <p:pic>
        <p:nvPicPr>
          <p:cNvPr id="3" name="Image 0" descr="preencoded.png">    </p:cNvPr>
          <p:cNvPicPr>
            <a:picLocks noChangeAspect="1"/>
          </p:cNvPicPr>
          <p:nvPr/>
        </p:nvPicPr>
        <p:blipFill>
          <a:blip r:embed="rId1"/>
          <a:stretch>
            <a:fillRect/>
          </a:stretch>
        </p:blipFill>
        <p:spPr>
          <a:xfrm>
            <a:off x="864037" y="2269808"/>
            <a:ext cx="2947868" cy="1821894"/>
          </a:xfrm>
          <a:prstGeom prst="rect">
            <a:avLst/>
          </a:prstGeom>
        </p:spPr>
      </p:pic>
      <p:sp>
        <p:nvSpPr>
          <p:cNvPr id="4" name="Text 1"/>
          <p:cNvSpPr/>
          <p:nvPr/>
        </p:nvSpPr>
        <p:spPr>
          <a:xfrm>
            <a:off x="864037" y="4400312"/>
            <a:ext cx="2947868" cy="812006"/>
          </a:xfrm>
          <a:prstGeom prst="rect">
            <a:avLst/>
          </a:prstGeom>
          <a:noFill/>
          <a:ln/>
        </p:spPr>
        <p:txBody>
          <a:bodyPr wrap="squar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Highest Infant Mortality Rates</a:t>
            </a:r>
            <a:endParaRPr lang="en-US" sz="2550" dirty="0"/>
          </a:p>
        </p:txBody>
      </p:sp>
      <p:sp>
        <p:nvSpPr>
          <p:cNvPr id="5" name="Text 2"/>
          <p:cNvSpPr/>
          <p:nvPr/>
        </p:nvSpPr>
        <p:spPr>
          <a:xfrm>
            <a:off x="864037" y="5360432"/>
            <a:ext cx="2947868"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Countries with the highest infant mortality rates in 2022 (e.g., Afghanistan, Somalia).</a:t>
            </a:r>
            <a:endParaRPr lang="en-US" sz="1900" dirty="0"/>
          </a:p>
        </p:txBody>
      </p:sp>
      <p:pic>
        <p:nvPicPr>
          <p:cNvPr id="6" name="Image 1" descr="preencoded.png">    </p:cNvPr>
          <p:cNvPicPr>
            <a:picLocks noChangeAspect="1"/>
          </p:cNvPicPr>
          <p:nvPr/>
        </p:nvPicPr>
        <p:blipFill>
          <a:blip r:embed="rId2"/>
          <a:stretch>
            <a:fillRect/>
          </a:stretch>
        </p:blipFill>
        <p:spPr>
          <a:xfrm>
            <a:off x="4182189" y="2269808"/>
            <a:ext cx="2947868" cy="1821894"/>
          </a:xfrm>
          <a:prstGeom prst="rect">
            <a:avLst/>
          </a:prstGeom>
        </p:spPr>
      </p:pic>
      <p:sp>
        <p:nvSpPr>
          <p:cNvPr id="7" name="Text 3"/>
          <p:cNvSpPr/>
          <p:nvPr/>
        </p:nvSpPr>
        <p:spPr>
          <a:xfrm>
            <a:off x="4182189" y="4400312"/>
            <a:ext cx="2947868" cy="812006"/>
          </a:xfrm>
          <a:prstGeom prst="rect">
            <a:avLst/>
          </a:prstGeom>
          <a:noFill/>
          <a:ln/>
        </p:spPr>
        <p:txBody>
          <a:bodyPr wrap="squar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Significant Reductions</a:t>
            </a:r>
            <a:endParaRPr lang="en-US" sz="2550" dirty="0"/>
          </a:p>
        </p:txBody>
      </p:sp>
      <p:sp>
        <p:nvSpPr>
          <p:cNvPr id="8" name="Text 4"/>
          <p:cNvSpPr/>
          <p:nvPr/>
        </p:nvSpPr>
        <p:spPr>
          <a:xfrm>
            <a:off x="4182189" y="5360432"/>
            <a:ext cx="2947868"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Regions showing the largest reductions in mortality between 2013 and 2022.</a:t>
            </a:r>
            <a:endParaRPr lang="en-US" sz="1900" dirty="0"/>
          </a:p>
        </p:txBody>
      </p:sp>
      <p:pic>
        <p:nvPicPr>
          <p:cNvPr id="9" name="Image 2" descr="preencoded.png">    </p:cNvPr>
          <p:cNvPicPr>
            <a:picLocks noChangeAspect="1"/>
          </p:cNvPicPr>
          <p:nvPr/>
        </p:nvPicPr>
        <p:blipFill>
          <a:blip r:embed="rId3"/>
          <a:stretch>
            <a:fillRect/>
          </a:stretch>
        </p:blipFill>
        <p:spPr>
          <a:xfrm>
            <a:off x="7500342" y="2269808"/>
            <a:ext cx="2947868" cy="1821894"/>
          </a:xfrm>
          <a:prstGeom prst="rect">
            <a:avLst/>
          </a:prstGeom>
        </p:spPr>
      </p:pic>
      <p:sp>
        <p:nvSpPr>
          <p:cNvPr id="10" name="Text 5"/>
          <p:cNvSpPr/>
          <p:nvPr/>
        </p:nvSpPr>
        <p:spPr>
          <a:xfrm>
            <a:off x="7500342" y="4400312"/>
            <a:ext cx="2947868"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Lagging Progress</a:t>
            </a:r>
            <a:endParaRPr lang="en-US" sz="2550" dirty="0"/>
          </a:p>
        </p:txBody>
      </p:sp>
      <p:sp>
        <p:nvSpPr>
          <p:cNvPr id="11" name="Text 6"/>
          <p:cNvSpPr/>
          <p:nvPr/>
        </p:nvSpPr>
        <p:spPr>
          <a:xfrm>
            <a:off x="7500342" y="4954429"/>
            <a:ext cx="2947868"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Countries where progress is lagging or where child mortality rates have increased.</a:t>
            </a:r>
            <a:endParaRPr lang="en-US" sz="1900" dirty="0"/>
          </a:p>
        </p:txBody>
      </p:sp>
      <p:pic>
        <p:nvPicPr>
          <p:cNvPr id="12" name="Image 3" descr="preencoded.png">    </p:cNvPr>
          <p:cNvPicPr>
            <a:picLocks noChangeAspect="1"/>
          </p:cNvPicPr>
          <p:nvPr/>
        </p:nvPicPr>
        <p:blipFill>
          <a:blip r:embed="rId4"/>
          <a:stretch>
            <a:fillRect/>
          </a:stretch>
        </p:blipFill>
        <p:spPr>
          <a:xfrm>
            <a:off x="10818495" y="2269808"/>
            <a:ext cx="2947868" cy="1821894"/>
          </a:xfrm>
          <a:prstGeom prst="rect">
            <a:avLst/>
          </a:prstGeom>
        </p:spPr>
      </p:pic>
      <p:sp>
        <p:nvSpPr>
          <p:cNvPr id="13" name="Text 7"/>
          <p:cNvSpPr/>
          <p:nvPr/>
        </p:nvSpPr>
        <p:spPr>
          <a:xfrm>
            <a:off x="10818495" y="4400312"/>
            <a:ext cx="2947868" cy="406003"/>
          </a:xfrm>
          <a:prstGeom prst="rect">
            <a:avLst/>
          </a:prstGeom>
          <a:noFill/>
          <a:ln/>
        </p:spPr>
        <p:txBody>
          <a:bodyPr wrap="none" lIns="0" tIns="0" rIns="0" bIns="0" rtlCol="0" anchor="t"/>
          <a:lstStyle/>
          <a:p>
            <a:pPr algn="l"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Gender Disparities</a:t>
            </a:r>
            <a:endParaRPr lang="en-US" sz="2550" dirty="0"/>
          </a:p>
        </p:txBody>
      </p:sp>
      <p:sp>
        <p:nvSpPr>
          <p:cNvPr id="14" name="Text 8"/>
          <p:cNvSpPr/>
          <p:nvPr/>
        </p:nvSpPr>
        <p:spPr>
          <a:xfrm>
            <a:off x="10818495" y="4954429"/>
            <a:ext cx="2947868" cy="1580198"/>
          </a:xfrm>
          <a:prstGeom prst="rect">
            <a:avLst/>
          </a:prstGeom>
          <a:noFill/>
          <a:ln/>
        </p:spPr>
        <p:txBody>
          <a:bodyPr wrap="square" lIns="0" tIns="0" rIns="0" bIns="0" rtlCol="0" anchor="t"/>
          <a:lstStyle/>
          <a:p>
            <a:pPr algn="l"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Disparities in child mortality rates between males and females.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327434"/>
            <a:ext cx="7415927" cy="1624251"/>
          </a:xfrm>
          <a:prstGeom prst="rect">
            <a:avLst/>
          </a:prstGeom>
          <a:noFill/>
          <a:ln/>
        </p:spPr>
        <p:txBody>
          <a:bodyPr wrap="squar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Case Study: Infant Mortality in Nigeria</a:t>
            </a:r>
            <a:endParaRPr lang="en-US" sz="5100" dirty="0"/>
          </a:p>
        </p:txBody>
      </p:sp>
      <p:sp>
        <p:nvSpPr>
          <p:cNvPr id="4" name="Text 1"/>
          <p:cNvSpPr/>
          <p:nvPr/>
        </p:nvSpPr>
        <p:spPr>
          <a:xfrm>
            <a:off x="864037" y="4321969"/>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From 2013 to 2022, Nigeria showed consistent improvements in reducing infant mortality but remains one of the highest-risk regions. Countries with well-targeted healthcare interventions showed greater progress.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0569" y="681752"/>
            <a:ext cx="5975390" cy="417552"/>
          </a:xfrm>
          <a:prstGeom prst="rect">
            <a:avLst/>
          </a:prstGeom>
          <a:noFill/>
          <a:ln/>
        </p:spPr>
        <p:txBody>
          <a:bodyPr wrap="none" lIns="0" tIns="0" rIns="0" bIns="0" rtlCol="0" anchor="t"/>
          <a:lstStyle/>
          <a:p>
            <a:pPr indent="0" marL="0">
              <a:lnSpc>
                <a:spcPts val="3250"/>
              </a:lnSpc>
              <a:buNone/>
            </a:pPr>
            <a:r>
              <a:rPr lang="en-US" sz="2600" b="1" dirty="0">
                <a:solidFill>
                  <a:srgbClr val="9998FF"/>
                </a:solidFill>
                <a:latin typeface="Barlow Bold" pitchFamily="34" charset="0"/>
                <a:ea typeface="Barlow Bold" pitchFamily="34" charset="-122"/>
                <a:cs typeface="Barlow Bold" pitchFamily="34" charset="-120"/>
              </a:rPr>
              <a:t>Neonatal Mortality: A Critical Focus Area</a:t>
            </a:r>
            <a:endParaRPr lang="en-US" sz="2600" dirty="0"/>
          </a:p>
        </p:txBody>
      </p:sp>
      <p:pic>
        <p:nvPicPr>
          <p:cNvPr id="3" name="Image 0" descr="preencoded.png">    </p:cNvPr>
          <p:cNvPicPr>
            <a:picLocks noChangeAspect="1"/>
          </p:cNvPicPr>
          <p:nvPr/>
        </p:nvPicPr>
        <p:blipFill>
          <a:blip r:embed="rId1"/>
          <a:stretch>
            <a:fillRect/>
          </a:stretch>
        </p:blipFill>
        <p:spPr>
          <a:xfrm>
            <a:off x="740569" y="1522452"/>
            <a:ext cx="4171474" cy="2578060"/>
          </a:xfrm>
          <a:prstGeom prst="rect">
            <a:avLst/>
          </a:prstGeom>
        </p:spPr>
      </p:pic>
      <p:sp>
        <p:nvSpPr>
          <p:cNvPr id="4" name="Text 1"/>
          <p:cNvSpPr/>
          <p:nvPr/>
        </p:nvSpPr>
        <p:spPr>
          <a:xfrm>
            <a:off x="740569" y="4364950"/>
            <a:ext cx="3362682" cy="347901"/>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Tackling Neonatal Mortality</a:t>
            </a:r>
            <a:endParaRPr lang="en-US" sz="2150" dirty="0"/>
          </a:p>
        </p:txBody>
      </p:sp>
      <p:sp>
        <p:nvSpPr>
          <p:cNvPr id="5" name="Text 2"/>
          <p:cNvSpPr/>
          <p:nvPr/>
        </p:nvSpPr>
        <p:spPr>
          <a:xfrm>
            <a:off x="740569" y="4839772"/>
            <a:ext cx="4171474" cy="2030968"/>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Neonatal mortality, the death of a baby within the first 28 days of life, remains a major global health concern. We need to understand where the highest rates occur to focus our resources and interventions.</a:t>
            </a:r>
            <a:endParaRPr lang="en-US" sz="1650" dirty="0"/>
          </a:p>
        </p:txBody>
      </p:sp>
      <p:pic>
        <p:nvPicPr>
          <p:cNvPr id="6" name="Image 1" descr="preencoded.png">    </p:cNvPr>
          <p:cNvPicPr>
            <a:picLocks noChangeAspect="1"/>
          </p:cNvPicPr>
          <p:nvPr/>
        </p:nvPicPr>
        <p:blipFill>
          <a:blip r:embed="rId2"/>
          <a:stretch>
            <a:fillRect/>
          </a:stretch>
        </p:blipFill>
        <p:spPr>
          <a:xfrm>
            <a:off x="5229344" y="1522452"/>
            <a:ext cx="4171593" cy="2578179"/>
          </a:xfrm>
          <a:prstGeom prst="rect">
            <a:avLst/>
          </a:prstGeom>
        </p:spPr>
      </p:pic>
      <p:sp>
        <p:nvSpPr>
          <p:cNvPr id="7" name="Text 3"/>
          <p:cNvSpPr/>
          <p:nvPr/>
        </p:nvSpPr>
        <p:spPr>
          <a:xfrm>
            <a:off x="5229344" y="4365069"/>
            <a:ext cx="4158496" cy="347901"/>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Global Average Neonatal Mortality</a:t>
            </a:r>
            <a:endParaRPr lang="en-US" sz="2150" dirty="0"/>
          </a:p>
        </p:txBody>
      </p:sp>
      <p:sp>
        <p:nvSpPr>
          <p:cNvPr id="8" name="Text 4"/>
          <p:cNvSpPr/>
          <p:nvPr/>
        </p:nvSpPr>
        <p:spPr>
          <a:xfrm>
            <a:off x="5229344" y="4839891"/>
            <a:ext cx="4171593" cy="2707958"/>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Identifying the regions with the highest neonatal mortality rates is crucial to direct efforts towards improving birth conditions, neonatal care, and maternal health. By understanding these trends, we can work towards reducing these preventable deaths.</a:t>
            </a:r>
            <a:endParaRPr lang="en-US" sz="1650" dirty="0"/>
          </a:p>
        </p:txBody>
      </p:sp>
      <p:pic>
        <p:nvPicPr>
          <p:cNvPr id="9" name="Image 2" descr="preencoded.png">    </p:cNvPr>
          <p:cNvPicPr>
            <a:picLocks noChangeAspect="1"/>
          </p:cNvPicPr>
          <p:nvPr/>
        </p:nvPicPr>
        <p:blipFill>
          <a:blip r:embed="rId3"/>
          <a:stretch>
            <a:fillRect/>
          </a:stretch>
        </p:blipFill>
        <p:spPr>
          <a:xfrm>
            <a:off x="9718238" y="1522452"/>
            <a:ext cx="4171474" cy="2578060"/>
          </a:xfrm>
          <a:prstGeom prst="rect">
            <a:avLst/>
          </a:prstGeom>
        </p:spPr>
      </p:pic>
      <p:sp>
        <p:nvSpPr>
          <p:cNvPr id="10" name="Text 5"/>
          <p:cNvSpPr/>
          <p:nvPr/>
        </p:nvSpPr>
        <p:spPr>
          <a:xfrm>
            <a:off x="9718238" y="4364950"/>
            <a:ext cx="2784158" cy="347901"/>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Interventions Needed</a:t>
            </a:r>
            <a:endParaRPr lang="en-US" sz="2150" dirty="0"/>
          </a:p>
        </p:txBody>
      </p:sp>
      <p:sp>
        <p:nvSpPr>
          <p:cNvPr id="11" name="Text 6"/>
          <p:cNvSpPr/>
          <p:nvPr/>
        </p:nvSpPr>
        <p:spPr>
          <a:xfrm>
            <a:off x="9718238" y="4839772"/>
            <a:ext cx="4171474" cy="2369463"/>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Focusing on improving birth conditions, neonatal care, and maternal health are essential components of reducing neonatal mortality. By implementing effective interventions, we can save lives and ensure a healthier future for newborns.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0822" y="676394"/>
            <a:ext cx="6023134" cy="485418"/>
          </a:xfrm>
          <a:prstGeom prst="rect">
            <a:avLst/>
          </a:prstGeom>
          <a:noFill/>
          <a:ln/>
        </p:spPr>
        <p:txBody>
          <a:bodyPr wrap="none" lIns="0" tIns="0" rIns="0" bIns="0" rtlCol="0" anchor="t"/>
          <a:lstStyle/>
          <a:p>
            <a:pPr indent="0" marL="0">
              <a:lnSpc>
                <a:spcPts val="3800"/>
              </a:lnSpc>
              <a:buNone/>
            </a:pPr>
            <a:r>
              <a:rPr lang="en-US" sz="3050" b="1" dirty="0">
                <a:solidFill>
                  <a:srgbClr val="9998FF"/>
                </a:solidFill>
                <a:latin typeface="Barlow Bold" pitchFamily="34" charset="0"/>
                <a:ea typeface="Barlow Bold" pitchFamily="34" charset="-122"/>
                <a:cs typeface="Barlow Bold" pitchFamily="34" charset="-120"/>
              </a:rPr>
              <a:t>Impact of Gender on Child Mortality</a:t>
            </a:r>
            <a:endParaRPr lang="en-US" sz="3050" dirty="0"/>
          </a:p>
        </p:txBody>
      </p:sp>
      <p:pic>
        <p:nvPicPr>
          <p:cNvPr id="3" name="Image 0" descr="preencoded.png">    </p:cNvPr>
          <p:cNvPicPr>
            <a:picLocks noChangeAspect="1"/>
          </p:cNvPicPr>
          <p:nvPr/>
        </p:nvPicPr>
        <p:blipFill>
          <a:blip r:embed="rId1"/>
          <a:stretch>
            <a:fillRect/>
          </a:stretch>
        </p:blipFill>
        <p:spPr>
          <a:xfrm>
            <a:off x="860822" y="1653659"/>
            <a:ext cx="6269950" cy="3875008"/>
          </a:xfrm>
          <a:prstGeom prst="rect">
            <a:avLst/>
          </a:prstGeom>
        </p:spPr>
      </p:pic>
      <p:sp>
        <p:nvSpPr>
          <p:cNvPr id="4" name="Text 1"/>
          <p:cNvSpPr/>
          <p:nvPr/>
        </p:nvSpPr>
        <p:spPr>
          <a:xfrm>
            <a:off x="860822" y="5836087"/>
            <a:ext cx="4842272" cy="404455"/>
          </a:xfrm>
          <a:prstGeom prst="rect">
            <a:avLst/>
          </a:prstGeom>
          <a:noFill/>
          <a:ln/>
        </p:spPr>
        <p:txBody>
          <a:bodyPr wrap="none" lIns="0" tIns="0" rIns="0" bIns="0" rtlCol="0" anchor="t"/>
          <a:lstStyle/>
          <a:p>
            <a:pPr algn="l" indent="0" marL="0">
              <a:lnSpc>
                <a:spcPts val="3150"/>
              </a:lnSpc>
              <a:buNone/>
            </a:pPr>
            <a:r>
              <a:rPr lang="en-US" sz="2500" b="1" dirty="0">
                <a:solidFill>
                  <a:srgbClr val="EEEFF5"/>
                </a:solidFill>
                <a:latin typeface="Barlow Bold" pitchFamily="34" charset="0"/>
                <a:ea typeface="Barlow Bold" pitchFamily="34" charset="-122"/>
                <a:cs typeface="Barlow Bold" pitchFamily="34" charset="-120"/>
              </a:rPr>
              <a:t>Gender Disparity in Child Mortality</a:t>
            </a:r>
            <a:endParaRPr lang="en-US" sz="2500" dirty="0"/>
          </a:p>
        </p:txBody>
      </p:sp>
      <p:sp>
        <p:nvSpPr>
          <p:cNvPr id="5" name="Text 2"/>
          <p:cNvSpPr/>
          <p:nvPr/>
        </p:nvSpPr>
        <p:spPr>
          <a:xfrm>
            <a:off x="860822" y="6388060"/>
            <a:ext cx="6269950" cy="787003"/>
          </a:xfrm>
          <a:prstGeom prst="rect">
            <a:avLst/>
          </a:prstGeom>
          <a:noFill/>
          <a:ln/>
        </p:spPr>
        <p:txBody>
          <a:bodyPr wrap="square" lIns="0" tIns="0" rIns="0" bIns="0" rtlCol="0" anchor="t"/>
          <a:lstStyle/>
          <a:p>
            <a:pPr algn="l"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Significant differences exist between male and female child mortality rates in certain countries.</a:t>
            </a:r>
            <a:endParaRPr lang="en-US" sz="1900" dirty="0"/>
          </a:p>
        </p:txBody>
      </p:sp>
      <p:pic>
        <p:nvPicPr>
          <p:cNvPr id="6" name="Image 1" descr="preencoded.png">    </p:cNvPr>
          <p:cNvPicPr>
            <a:picLocks noChangeAspect="1"/>
          </p:cNvPicPr>
          <p:nvPr/>
        </p:nvPicPr>
        <p:blipFill>
          <a:blip r:embed="rId2"/>
          <a:stretch>
            <a:fillRect/>
          </a:stretch>
        </p:blipFill>
        <p:spPr>
          <a:xfrm>
            <a:off x="7499628" y="1653659"/>
            <a:ext cx="6269950" cy="3875008"/>
          </a:xfrm>
          <a:prstGeom prst="rect">
            <a:avLst/>
          </a:prstGeom>
        </p:spPr>
      </p:pic>
      <p:sp>
        <p:nvSpPr>
          <p:cNvPr id="7" name="Text 3"/>
          <p:cNvSpPr/>
          <p:nvPr/>
        </p:nvSpPr>
        <p:spPr>
          <a:xfrm>
            <a:off x="7499628" y="5836087"/>
            <a:ext cx="4346496" cy="404455"/>
          </a:xfrm>
          <a:prstGeom prst="rect">
            <a:avLst/>
          </a:prstGeom>
          <a:noFill/>
          <a:ln/>
        </p:spPr>
        <p:txBody>
          <a:bodyPr wrap="none" lIns="0" tIns="0" rIns="0" bIns="0" rtlCol="0" anchor="t"/>
          <a:lstStyle/>
          <a:p>
            <a:pPr algn="l" indent="0" marL="0">
              <a:lnSpc>
                <a:spcPts val="3150"/>
              </a:lnSpc>
              <a:buNone/>
            </a:pPr>
            <a:r>
              <a:rPr lang="en-US" sz="2500" b="1" dirty="0">
                <a:solidFill>
                  <a:srgbClr val="EEEFF5"/>
                </a:solidFill>
                <a:latin typeface="Barlow Bold" pitchFamily="34" charset="0"/>
                <a:ea typeface="Barlow Bold" pitchFamily="34" charset="-122"/>
                <a:cs typeface="Barlow Bold" pitchFamily="34" charset="-120"/>
              </a:rPr>
              <a:t>Addressing Gender Disparities</a:t>
            </a:r>
            <a:endParaRPr lang="en-US" sz="2500" dirty="0"/>
          </a:p>
        </p:txBody>
      </p:sp>
      <p:sp>
        <p:nvSpPr>
          <p:cNvPr id="8" name="Text 4"/>
          <p:cNvSpPr/>
          <p:nvPr/>
        </p:nvSpPr>
        <p:spPr>
          <a:xfrm>
            <a:off x="7499628" y="6388060"/>
            <a:ext cx="6269950" cy="1180505"/>
          </a:xfrm>
          <a:prstGeom prst="rect">
            <a:avLst/>
          </a:prstGeom>
          <a:noFill/>
          <a:ln/>
        </p:spPr>
        <p:txBody>
          <a:bodyPr wrap="square" lIns="0" tIns="0" rIns="0" bIns="0" rtlCol="0" anchor="t"/>
          <a:lstStyle/>
          <a:p>
            <a:pPr algn="l"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Targeted programs that focus on gender disparities can help ensure equal access to healthcare for all children.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0698" y="718423"/>
            <a:ext cx="7028021" cy="462796"/>
          </a:xfrm>
          <a:prstGeom prst="rect">
            <a:avLst/>
          </a:prstGeom>
          <a:noFill/>
          <a:ln/>
        </p:spPr>
        <p:txBody>
          <a:bodyPr wrap="none" lIns="0" tIns="0" rIns="0" bIns="0" rtlCol="0" anchor="t"/>
          <a:lstStyle/>
          <a:p>
            <a:pPr indent="0" marL="0">
              <a:lnSpc>
                <a:spcPts val="3600"/>
              </a:lnSpc>
              <a:buNone/>
            </a:pPr>
            <a:r>
              <a:rPr lang="en-US" sz="2900" b="1" dirty="0">
                <a:solidFill>
                  <a:srgbClr val="9998FF"/>
                </a:solidFill>
                <a:latin typeface="Barlow Bold" pitchFamily="34" charset="0"/>
                <a:ea typeface="Barlow Bold" pitchFamily="34" charset="-122"/>
                <a:cs typeface="Barlow Bold" pitchFamily="34" charset="-120"/>
              </a:rPr>
              <a:t>Regions with the Most Significant Progress</a:t>
            </a:r>
            <a:endParaRPr lang="en-US" sz="2900" dirty="0"/>
          </a:p>
        </p:txBody>
      </p:sp>
      <p:pic>
        <p:nvPicPr>
          <p:cNvPr id="3" name="Image 0" descr="preencoded.png">    </p:cNvPr>
          <p:cNvPicPr>
            <a:picLocks noChangeAspect="1"/>
          </p:cNvPicPr>
          <p:nvPr/>
        </p:nvPicPr>
        <p:blipFill>
          <a:blip r:embed="rId1"/>
          <a:stretch>
            <a:fillRect/>
          </a:stretch>
        </p:blipFill>
        <p:spPr>
          <a:xfrm>
            <a:off x="820698" y="1650206"/>
            <a:ext cx="6318647" cy="3905131"/>
          </a:xfrm>
          <a:prstGeom prst="rect">
            <a:avLst/>
          </a:prstGeom>
        </p:spPr>
      </p:pic>
      <p:sp>
        <p:nvSpPr>
          <p:cNvPr id="4" name="Text 1"/>
          <p:cNvSpPr/>
          <p:nvPr/>
        </p:nvSpPr>
        <p:spPr>
          <a:xfrm>
            <a:off x="820698" y="5848469"/>
            <a:ext cx="6318647" cy="771525"/>
          </a:xfrm>
          <a:prstGeom prst="rect">
            <a:avLst/>
          </a:prstGeom>
          <a:noFill/>
          <a:ln/>
        </p:spPr>
        <p:txBody>
          <a:bodyPr wrap="square" lIns="0" tIns="0" rIns="0" bIns="0" rtlCol="0" anchor="t"/>
          <a:lstStyle/>
          <a:p>
            <a:pPr algn="l" indent="0" marL="0">
              <a:lnSpc>
                <a:spcPts val="3000"/>
              </a:lnSpc>
              <a:buNone/>
            </a:pPr>
            <a:r>
              <a:rPr lang="en-US" sz="2400" b="1" dirty="0">
                <a:solidFill>
                  <a:srgbClr val="EEEFF5"/>
                </a:solidFill>
                <a:latin typeface="Barlow Bold" pitchFamily="34" charset="0"/>
                <a:ea typeface="Barlow Bold" pitchFamily="34" charset="-122"/>
                <a:cs typeface="Barlow Bold" pitchFamily="34" charset="-120"/>
              </a:rPr>
              <a:t>Successful Interventions in Sub-Saharan Africa</a:t>
            </a:r>
            <a:endParaRPr lang="en-US" sz="2400" dirty="0"/>
          </a:p>
        </p:txBody>
      </p:sp>
      <p:sp>
        <p:nvSpPr>
          <p:cNvPr id="5" name="Text 2"/>
          <p:cNvSpPr/>
          <p:nvPr/>
        </p:nvSpPr>
        <p:spPr>
          <a:xfrm>
            <a:off x="820698" y="6760607"/>
            <a:ext cx="6318647" cy="750570"/>
          </a:xfrm>
          <a:prstGeom prst="rect">
            <a:avLst/>
          </a:prstGeom>
          <a:noFill/>
          <a:ln/>
        </p:spPr>
        <p:txBody>
          <a:bodyPr wrap="square" lIns="0" tIns="0" rIns="0" bIns="0" rtlCol="0" anchor="t"/>
          <a:lstStyle/>
          <a:p>
            <a:pPr algn="l" indent="0" marL="0">
              <a:lnSpc>
                <a:spcPts val="2950"/>
              </a:lnSpc>
              <a:buNone/>
            </a:pPr>
            <a:r>
              <a:rPr lang="en-US" sz="1800" dirty="0">
                <a:solidFill>
                  <a:srgbClr val="EEEFF5"/>
                </a:solidFill>
                <a:latin typeface="Montserrat" pitchFamily="34" charset="0"/>
                <a:ea typeface="Montserrat" pitchFamily="34" charset="-122"/>
                <a:cs typeface="Montserrat" pitchFamily="34" charset="-120"/>
              </a:rPr>
              <a:t>Highlight countries like Ethiopia and Rwanda, where child mortality has been significantly reduced.</a:t>
            </a:r>
            <a:endParaRPr lang="en-US" sz="1800" dirty="0"/>
          </a:p>
        </p:txBody>
      </p:sp>
      <p:pic>
        <p:nvPicPr>
          <p:cNvPr id="6" name="Image 1" descr="preencoded.png">    </p:cNvPr>
          <p:cNvPicPr>
            <a:picLocks noChangeAspect="1"/>
          </p:cNvPicPr>
          <p:nvPr/>
        </p:nvPicPr>
        <p:blipFill>
          <a:blip r:embed="rId2"/>
          <a:stretch>
            <a:fillRect/>
          </a:stretch>
        </p:blipFill>
        <p:spPr>
          <a:xfrm>
            <a:off x="7491055" y="1650206"/>
            <a:ext cx="6318647" cy="3905131"/>
          </a:xfrm>
          <a:prstGeom prst="rect">
            <a:avLst/>
          </a:prstGeom>
        </p:spPr>
      </p:pic>
      <p:sp>
        <p:nvSpPr>
          <p:cNvPr id="7" name="Text 3"/>
          <p:cNvSpPr/>
          <p:nvPr/>
        </p:nvSpPr>
        <p:spPr>
          <a:xfrm>
            <a:off x="7491055" y="5848469"/>
            <a:ext cx="3085624" cy="385763"/>
          </a:xfrm>
          <a:prstGeom prst="rect">
            <a:avLst/>
          </a:prstGeom>
          <a:noFill/>
          <a:ln/>
        </p:spPr>
        <p:txBody>
          <a:bodyPr wrap="none" lIns="0" tIns="0" rIns="0" bIns="0" rtlCol="0" anchor="t"/>
          <a:lstStyle/>
          <a:p>
            <a:pPr algn="l" indent="0" marL="0">
              <a:lnSpc>
                <a:spcPts val="3000"/>
              </a:lnSpc>
              <a:buNone/>
            </a:pPr>
            <a:r>
              <a:rPr lang="en-US" sz="2400" b="1" dirty="0">
                <a:solidFill>
                  <a:srgbClr val="EEEFF5"/>
                </a:solidFill>
                <a:latin typeface="Barlow Bold" pitchFamily="34" charset="0"/>
                <a:ea typeface="Barlow Bold" pitchFamily="34" charset="-122"/>
                <a:cs typeface="Barlow Bold" pitchFamily="34" charset="-120"/>
              </a:rPr>
              <a:t>Insight</a:t>
            </a:r>
            <a:endParaRPr lang="en-US" sz="2400" dirty="0"/>
          </a:p>
        </p:txBody>
      </p:sp>
      <p:sp>
        <p:nvSpPr>
          <p:cNvPr id="8" name="Text 4"/>
          <p:cNvSpPr/>
          <p:nvPr/>
        </p:nvSpPr>
        <p:spPr>
          <a:xfrm>
            <a:off x="7491055" y="6374844"/>
            <a:ext cx="6318647" cy="1125855"/>
          </a:xfrm>
          <a:prstGeom prst="rect">
            <a:avLst/>
          </a:prstGeom>
          <a:noFill/>
          <a:ln/>
        </p:spPr>
        <p:txBody>
          <a:bodyPr wrap="square" lIns="0" tIns="0" rIns="0" bIns="0" rtlCol="0" anchor="t"/>
          <a:lstStyle/>
          <a:p>
            <a:pPr algn="l" indent="0" marL="0">
              <a:lnSpc>
                <a:spcPts val="2950"/>
              </a:lnSpc>
              <a:buNone/>
            </a:pPr>
            <a:r>
              <a:rPr lang="en-US" sz="1800" dirty="0">
                <a:solidFill>
                  <a:srgbClr val="EEEFF5"/>
                </a:solidFill>
                <a:latin typeface="Montserrat" pitchFamily="34" charset="0"/>
                <a:ea typeface="Montserrat" pitchFamily="34" charset="-122"/>
                <a:cs typeface="Montserrat" pitchFamily="34" charset="-120"/>
              </a:rPr>
              <a:t>These countries implemented comprehensive healthcare strategies, including vaccination programs, maternal care, and access to clean water.</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2024-09-30T12:39:03Z</dcterms:created>
  <dcterms:modified xsi:type="dcterms:W3CDTF">2024-09-30T12:39:03Z</dcterms:modified>
</cp:coreProperties>
</file>